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28803600" cy="51117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S Gordon Rounded" pitchFamily="2" charset="0"/>
      <p:regular r:id="rId8"/>
    </p:embeddedFont>
    <p:embeddedFont>
      <p:font typeface="Garet Bold" pitchFamily="2" charset="77"/>
      <p:regular r:id="rId9"/>
      <p:bold r:id="rId10"/>
    </p:embeddedFont>
    <p:embeddedFont>
      <p:font typeface="Gotham" pitchFamily="2" charset="0"/>
      <p:regular r:id="rId11"/>
    </p:embeddedFont>
    <p:embeddedFont>
      <p:font typeface="Gotham Bold" pitchFamily="2" charset="0"/>
      <p:regular r:id="rId12"/>
      <p:bold r:id="rId13"/>
    </p:embeddedFont>
    <p:embeddedFont>
      <p:font typeface="Gotham Heavy" panose="02000900000000000000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28" autoAdjust="0"/>
  </p:normalViewPr>
  <p:slideViewPr>
    <p:cSldViewPr>
      <p:cViewPr>
        <p:scale>
          <a:sx n="19" d="100"/>
          <a:sy n="19" d="100"/>
        </p:scale>
        <p:origin x="29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3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8" indent="0">
              <a:buNone/>
              <a:defRPr sz="1600" b="1"/>
            </a:lvl8pPr>
            <a:lvl9pPr marL="36575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3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8" indent="0">
              <a:buNone/>
              <a:defRPr sz="1600" b="1"/>
            </a:lvl8pPr>
            <a:lvl9pPr marL="36575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1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3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8" indent="0">
              <a:buNone/>
              <a:defRPr sz="900"/>
            </a:lvl8pPr>
            <a:lvl9pPr marL="36575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3" indent="0">
              <a:buNone/>
              <a:defRPr sz="2000"/>
            </a:lvl5pPr>
            <a:lvl6pPr marL="2285955" indent="0">
              <a:buNone/>
              <a:defRPr sz="2000"/>
            </a:lvl6pPr>
            <a:lvl7pPr marL="2743146" indent="0">
              <a:buNone/>
              <a:defRPr sz="2000"/>
            </a:lvl7pPr>
            <a:lvl8pPr marL="3200338" indent="0">
              <a:buNone/>
              <a:defRPr sz="2000"/>
            </a:lvl8pPr>
            <a:lvl9pPr marL="365752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1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3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8" indent="0">
              <a:buNone/>
              <a:defRPr sz="900"/>
            </a:lvl8pPr>
            <a:lvl9pPr marL="36575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4" indent="-342894" algn="l" defTabSz="9143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5" indent="-285744" algn="l" defTabSz="9143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8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9143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0" indent="-228595" algn="l" defTabSz="9143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3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3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8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8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1160335" y="15336202"/>
            <a:ext cx="51120674" cy="20448270"/>
          </a:xfrm>
          <a:custGeom>
            <a:avLst/>
            <a:gdLst/>
            <a:ahLst/>
            <a:cxnLst/>
            <a:rect l="l" t="t" r="r" b="b"/>
            <a:pathLst>
              <a:path w="51120675" h="20448270">
                <a:moveTo>
                  <a:pt x="0" y="0"/>
                </a:moveTo>
                <a:lnTo>
                  <a:pt x="51120674" y="0"/>
                </a:lnTo>
                <a:lnTo>
                  <a:pt x="51120674" y="20448270"/>
                </a:lnTo>
                <a:lnTo>
                  <a:pt x="0" y="2044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t="-22269" b="-222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6252" y="3941819"/>
            <a:ext cx="16358616" cy="2427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spc="688">
                <a:solidFill>
                  <a:srgbClr val="000000"/>
                </a:solidFill>
                <a:latin typeface="CS Gordon Rounded"/>
                <a:ea typeface="CS Gordon Rounded"/>
                <a:cs typeface="CS Gordon Rounded"/>
                <a:sym typeface="CS Gordon Rounded"/>
              </a:rPr>
              <a:t>Our stories</a:t>
            </a:r>
          </a:p>
          <a:p>
            <a:pPr algn="ctr">
              <a:lnSpc>
                <a:spcPts val="9940"/>
              </a:lnSpc>
            </a:pPr>
            <a:r>
              <a:rPr lang="en-US" sz="7100" spc="688">
                <a:solidFill>
                  <a:srgbClr val="000000"/>
                </a:solidFill>
                <a:latin typeface="CS Gordon Rounded"/>
                <a:ea typeface="CS Gordon Rounded"/>
                <a:cs typeface="CS Gordon Rounded"/>
                <a:sym typeface="CS Gordon Rounded"/>
              </a:rPr>
              <a:t>our neighbourhood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220692" y="32583026"/>
            <a:ext cx="16358616" cy="16492823"/>
            <a:chOff x="0" y="0"/>
            <a:chExt cx="8257016" cy="8324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57016" cy="8324757"/>
            </a:xfrm>
            <a:custGeom>
              <a:avLst/>
              <a:gdLst/>
              <a:ahLst/>
              <a:cxnLst/>
              <a:rect l="l" t="t" r="r" b="b"/>
              <a:pathLst>
                <a:path w="8257016" h="8324757">
                  <a:moveTo>
                    <a:pt x="11089" y="0"/>
                  </a:moveTo>
                  <a:lnTo>
                    <a:pt x="8245928" y="0"/>
                  </a:lnTo>
                  <a:cubicBezTo>
                    <a:pt x="8252051" y="0"/>
                    <a:pt x="8257016" y="4965"/>
                    <a:pt x="8257016" y="11089"/>
                  </a:cubicBezTo>
                  <a:lnTo>
                    <a:pt x="8257016" y="8313669"/>
                  </a:lnTo>
                  <a:cubicBezTo>
                    <a:pt x="8257016" y="8316609"/>
                    <a:pt x="8255848" y="8319429"/>
                    <a:pt x="8253768" y="8321509"/>
                  </a:cubicBezTo>
                  <a:cubicBezTo>
                    <a:pt x="8251689" y="8323589"/>
                    <a:pt x="8248869" y="8324757"/>
                    <a:pt x="8245928" y="8324757"/>
                  </a:cubicBezTo>
                  <a:lnTo>
                    <a:pt x="11089" y="8324757"/>
                  </a:lnTo>
                  <a:cubicBezTo>
                    <a:pt x="8148" y="8324757"/>
                    <a:pt x="5327" y="8323589"/>
                    <a:pt x="3248" y="8321509"/>
                  </a:cubicBezTo>
                  <a:cubicBezTo>
                    <a:pt x="1168" y="8319429"/>
                    <a:pt x="0" y="8316609"/>
                    <a:pt x="0" y="8313669"/>
                  </a:cubicBezTo>
                  <a:lnTo>
                    <a:pt x="0" y="11089"/>
                  </a:lnTo>
                  <a:cubicBezTo>
                    <a:pt x="0" y="4965"/>
                    <a:pt x="4965" y="0"/>
                    <a:pt x="11089" y="0"/>
                  </a:cubicBezTo>
                  <a:close/>
                </a:path>
              </a:pathLst>
            </a:custGeom>
            <a:solidFill>
              <a:srgbClr val="FDFBF0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257016" cy="8343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845658" y="33467087"/>
            <a:ext cx="15159806" cy="848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4"/>
              </a:lnSpc>
            </a:pPr>
            <a:r>
              <a:rPr lang="en-US" sz="54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Visit My Mosque is a chance to open our doors, share our history, and build friendships. For generations, British Muslims have been part of local life, and we want to celebrate that together. </a:t>
            </a:r>
          </a:p>
          <a:p>
            <a:pPr algn="ctr">
              <a:lnSpc>
                <a:spcPts val="5397"/>
              </a:lnSpc>
            </a:pPr>
            <a:endParaRPr lang="en-US" sz="5417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ctr">
              <a:lnSpc>
                <a:spcPts val="7753"/>
              </a:lnSpc>
            </a:pPr>
            <a:r>
              <a:rPr lang="en-US" sz="5538" b="1" spc="-27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Everyone is welcome - come in, have some tea and a chat, and be part of the story.</a:t>
            </a:r>
          </a:p>
        </p:txBody>
      </p:sp>
      <p:sp>
        <p:nvSpPr>
          <p:cNvPr id="8" name="Freeform 8"/>
          <p:cNvSpPr/>
          <p:nvPr/>
        </p:nvSpPr>
        <p:spPr>
          <a:xfrm>
            <a:off x="11446163" y="27621262"/>
            <a:ext cx="5003673" cy="3959156"/>
          </a:xfrm>
          <a:custGeom>
            <a:avLst/>
            <a:gdLst/>
            <a:ahLst/>
            <a:cxnLst/>
            <a:rect l="l" t="t" r="r" b="b"/>
            <a:pathLst>
              <a:path w="5003672" h="3959156">
                <a:moveTo>
                  <a:pt x="0" y="0"/>
                </a:moveTo>
                <a:lnTo>
                  <a:pt x="5003672" y="0"/>
                </a:lnTo>
                <a:lnTo>
                  <a:pt x="5003672" y="3959156"/>
                </a:lnTo>
                <a:lnTo>
                  <a:pt x="0" y="39591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12518417" y="48080810"/>
            <a:ext cx="3931421" cy="538609"/>
            <a:chOff x="0" y="0"/>
            <a:chExt cx="5241893" cy="718143"/>
          </a:xfrm>
        </p:grpSpPr>
        <p:sp>
          <p:nvSpPr>
            <p:cNvPr id="10" name="Freeform 10"/>
            <p:cNvSpPr/>
            <p:nvPr/>
          </p:nvSpPr>
          <p:spPr>
            <a:xfrm>
              <a:off x="0" y="50164"/>
              <a:ext cx="1898603" cy="608527"/>
            </a:xfrm>
            <a:custGeom>
              <a:avLst/>
              <a:gdLst/>
              <a:ahLst/>
              <a:cxnLst/>
              <a:rect l="l" t="t" r="r" b="b"/>
              <a:pathLst>
                <a:path w="1898603" h="608527">
                  <a:moveTo>
                    <a:pt x="0" y="0"/>
                  </a:moveTo>
                  <a:lnTo>
                    <a:pt x="1898603" y="0"/>
                  </a:lnTo>
                  <a:lnTo>
                    <a:pt x="1898603" y="608527"/>
                  </a:lnTo>
                  <a:lnTo>
                    <a:pt x="0" y="608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2236893" y="0"/>
              <a:ext cx="3005000" cy="718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22"/>
                </a:lnSpc>
              </a:pPr>
              <a:r>
                <a:rPr lang="en-US" sz="1798" b="1" spc="44">
                  <a:solidFill>
                    <a:srgbClr val="264B5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MUSLIM COUNCIL </a:t>
              </a:r>
            </a:p>
            <a:p>
              <a:pPr>
                <a:lnSpc>
                  <a:spcPts val="2122"/>
                </a:lnSpc>
              </a:pPr>
              <a:r>
                <a:rPr lang="en-US" sz="1798" b="1" spc="44">
                  <a:solidFill>
                    <a:srgbClr val="264B5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OF BRITAIN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864484" y="45896241"/>
            <a:ext cx="15115419" cy="201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9"/>
              </a:lnSpc>
            </a:pPr>
            <a:r>
              <a:rPr lang="en-US" sz="4056" b="1" spc="393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#OurStories #OurNeighbourhood #VMM2025</a:t>
            </a:r>
          </a:p>
          <a:p>
            <a:pPr algn="ctr">
              <a:lnSpc>
                <a:spcPts val="5206"/>
              </a:lnSpc>
            </a:pPr>
            <a:r>
              <a:rPr lang="en-US" sz="3717" b="1" spc="359">
                <a:solidFill>
                  <a:srgbClr val="264B59"/>
                </a:solidFill>
                <a:latin typeface="Gotham Bold"/>
                <a:ea typeface="Gotham Bold"/>
                <a:cs typeface="Gotham Bold"/>
                <a:sym typeface="Gotham Bold"/>
              </a:rPr>
              <a:t>info@visitmymosque.org   |   www.visitmymosque.org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691892" y="41714439"/>
            <a:ext cx="3467339" cy="3416418"/>
          </a:xfrm>
          <a:custGeom>
            <a:avLst/>
            <a:gdLst/>
            <a:ahLst/>
            <a:cxnLst/>
            <a:rect l="l" t="t" r="r" b="b"/>
            <a:pathLst>
              <a:path w="3467339" h="3416418">
                <a:moveTo>
                  <a:pt x="0" y="0"/>
                </a:moveTo>
                <a:lnTo>
                  <a:pt x="3467339" y="0"/>
                </a:lnTo>
                <a:lnTo>
                  <a:pt x="3467339" y="3416418"/>
                </a:lnTo>
                <a:lnTo>
                  <a:pt x="0" y="3416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246252" y="23184638"/>
            <a:ext cx="16358616" cy="3154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8"/>
              </a:lnSpc>
            </a:pPr>
            <a:r>
              <a:rPr lang="en-US" sz="5542" b="1" spc="354" dirty="0">
                <a:solidFill>
                  <a:srgbClr val="8F090D"/>
                </a:solidFill>
                <a:latin typeface="Gotham Bold"/>
                <a:ea typeface="Gotham Bold"/>
                <a:cs typeface="Gotham Bold"/>
                <a:sym typeface="Gotham Bold"/>
              </a:rPr>
              <a:t>JOIN US FOR OUR OPEN DAY ON</a:t>
            </a:r>
          </a:p>
          <a:p>
            <a:pPr algn="ctr">
              <a:lnSpc>
                <a:spcPts val="17721"/>
              </a:lnSpc>
            </a:pPr>
            <a:r>
              <a:rPr lang="en-US" sz="11360" b="1" spc="727" dirty="0">
                <a:solidFill>
                  <a:srgbClr val="8F090D"/>
                </a:solidFill>
                <a:latin typeface="Gotham Bold"/>
                <a:ea typeface="Gotham Bold"/>
                <a:cs typeface="Gotham Bold"/>
                <a:sym typeface="Gotham Bold"/>
              </a:rPr>
              <a:t>SAT 4 OCT 12:00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70886" y="7813905"/>
            <a:ext cx="12061827" cy="418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45"/>
              </a:lnSpc>
            </a:pPr>
            <a:r>
              <a:rPr lang="en-US" sz="32645" b="1" dirty="0">
                <a:solidFill>
                  <a:srgbClr val="B5265E"/>
                </a:solidFill>
                <a:latin typeface="Gotham Heavy"/>
                <a:ea typeface="Gotham Heavy"/>
                <a:cs typeface="Gotham Heavy"/>
                <a:sym typeface="Gotham Heavy"/>
              </a:rPr>
              <a:t>VISIT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840723" y="13168858"/>
            <a:ext cx="5558915" cy="0"/>
          </a:xfrm>
          <a:prstGeom prst="line">
            <a:avLst/>
          </a:prstGeom>
          <a:ln w="142875" cap="rnd">
            <a:solidFill>
              <a:srgbClr val="3B3B3B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6403961" y="13168858"/>
            <a:ext cx="5558915" cy="0"/>
          </a:xfrm>
          <a:prstGeom prst="line">
            <a:avLst/>
          </a:prstGeom>
          <a:ln w="142875" cap="rnd">
            <a:solidFill>
              <a:srgbClr val="3B3B3B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5791464" y="14928259"/>
            <a:ext cx="17268195" cy="375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06"/>
              </a:lnSpc>
              <a:spcBef>
                <a:spcPct val="0"/>
              </a:spcBef>
            </a:pPr>
            <a:r>
              <a:rPr lang="en-US" sz="29306" b="1">
                <a:solidFill>
                  <a:srgbClr val="B5265E"/>
                </a:solidFill>
                <a:latin typeface="Gotham Heavy"/>
                <a:ea typeface="Gotham Heavy"/>
                <a:cs typeface="Gotham Heavy"/>
                <a:sym typeface="Gotham Heavy"/>
              </a:rPr>
              <a:t>MOSQUE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89966" y="12699259"/>
            <a:ext cx="1823666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2"/>
              </a:lnSpc>
              <a:spcBef>
                <a:spcPct val="0"/>
              </a:spcBef>
            </a:pPr>
            <a:r>
              <a:rPr lang="en-US" sz="7609" b="1">
                <a:solidFill>
                  <a:srgbClr val="B5265E"/>
                </a:solidFill>
                <a:latin typeface="Gotham Heavy"/>
                <a:ea typeface="Gotham Heavy"/>
                <a:cs typeface="Gotham Heavy"/>
                <a:sym typeface="Gotham Heavy"/>
              </a:rPr>
              <a:t>MY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193139" y="12021396"/>
            <a:ext cx="2417320" cy="2381060"/>
          </a:xfrm>
          <a:custGeom>
            <a:avLst/>
            <a:gdLst/>
            <a:ahLst/>
            <a:cxnLst/>
            <a:rect l="l" t="t" r="r" b="b"/>
            <a:pathLst>
              <a:path w="2417320" h="2381060">
                <a:moveTo>
                  <a:pt x="0" y="0"/>
                </a:moveTo>
                <a:lnTo>
                  <a:pt x="2417319" y="0"/>
                </a:lnTo>
                <a:lnTo>
                  <a:pt x="2417319" y="2381060"/>
                </a:lnTo>
                <a:lnTo>
                  <a:pt x="0" y="23810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5650719" y="19669344"/>
            <a:ext cx="17549685" cy="1592966"/>
            <a:chOff x="0" y="0"/>
            <a:chExt cx="4477307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77307" cy="406400"/>
            </a:xfrm>
            <a:custGeom>
              <a:avLst/>
              <a:gdLst/>
              <a:ahLst/>
              <a:cxnLst/>
              <a:rect l="l" t="t" r="r" b="b"/>
              <a:pathLst>
                <a:path w="4477307" h="406400">
                  <a:moveTo>
                    <a:pt x="4477307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4477307" y="406400"/>
                  </a:lnTo>
                  <a:lnTo>
                    <a:pt x="4375707" y="203200"/>
                  </a:lnTo>
                  <a:lnTo>
                    <a:pt x="4477307" y="0"/>
                  </a:lnTo>
                  <a:close/>
                </a:path>
              </a:pathLst>
            </a:custGeom>
            <a:solidFill>
              <a:srgbClr val="264B5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88900" y="9525"/>
              <a:ext cx="4299507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01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304818" y="20088048"/>
            <a:ext cx="1624148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5408" b="1" spc="56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10 YEAR ANNIVERSARY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69322-E5BE-2B4C-8F78-9146A806E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878" y="7636257"/>
            <a:ext cx="6085777" cy="6009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A8BEF-D634-A440-9B06-96797E943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5" y="7575550"/>
            <a:ext cx="6085777" cy="607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B5E6D-B368-3E44-9DA1-8299DB8B0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5" y="25558750"/>
            <a:ext cx="6085777" cy="607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79790-18F3-0645-A9DC-5A7F9C755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5" y="16567150"/>
            <a:ext cx="6085777" cy="607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D40395-29E1-EB45-B3B7-2D4241751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5" y="34550350"/>
            <a:ext cx="6085777" cy="607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51158-F393-A143-9835-F66DC5C1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877" y="16567150"/>
            <a:ext cx="6085777" cy="6009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29B8CF-8600-DA4A-8166-268259CB0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32" y="25498043"/>
            <a:ext cx="6085777" cy="6009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7A62D-291D-F14C-BD6B-55A49BC80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32" y="34428936"/>
            <a:ext cx="6085777" cy="60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3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102</Words>
  <Application>Microsoft Macintosh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CS Gordon Rounded</vt:lpstr>
      <vt:lpstr>Garet Bold</vt:lpstr>
      <vt:lpstr>Gotham</vt:lpstr>
      <vt:lpstr>Gotham Heavy</vt:lpstr>
      <vt:lpstr>Calibri</vt:lpstr>
      <vt:lpstr>Gotham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stories our neighbourhood</dc:title>
  <cp:lastModifiedBy>SHAMSI, Aamir (KING'S COLLEGE HOSPITAL NHS FOUNDATION TRUST)</cp:lastModifiedBy>
  <cp:revision>3</cp:revision>
  <dcterms:created xsi:type="dcterms:W3CDTF">2006-08-16T00:00:00Z</dcterms:created>
  <dcterms:modified xsi:type="dcterms:W3CDTF">2025-09-07T16:07:31Z</dcterms:modified>
  <dc:identifier>DAGx80q7BpQ</dc:identifier>
</cp:coreProperties>
</file>